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71" r:id="rId3"/>
    <p:sldId id="261" r:id="rId4"/>
    <p:sldId id="263" r:id="rId5"/>
    <p:sldId id="264" r:id="rId6"/>
    <p:sldId id="269" r:id="rId7"/>
    <p:sldId id="270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9021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-102" y="-258"/>
      </p:cViewPr>
      <p:guideLst>
        <p:guide orient="horz" pos="2160"/>
        <p:guide pos="384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824BE-4E7A-413E-AA38-B37B7486FDD2}" type="datetimeFigureOut">
              <a:rPr lang="zh-CN" altLang="en-US" smtClean="0"/>
              <a:pPr/>
              <a:t>2022/11/25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1AE6-6E71-40F7-8540-37C3EB8E1F9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824BE-4E7A-413E-AA38-B37B7486FDD2}" type="datetimeFigureOut">
              <a:rPr lang="zh-CN" altLang="en-US" smtClean="0"/>
              <a:pPr/>
              <a:t>2022/11/25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1AE6-6E71-40F7-8540-37C3EB8E1F9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824BE-4E7A-413E-AA38-B37B7486FDD2}" type="datetimeFigureOut">
              <a:rPr lang="zh-CN" altLang="en-US" smtClean="0"/>
              <a:pPr/>
              <a:t>2022/11/25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1AE6-6E71-40F7-8540-37C3EB8E1F9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824BE-4E7A-413E-AA38-B37B7486FDD2}" type="datetimeFigureOut">
              <a:rPr lang="zh-CN" altLang="en-US" smtClean="0"/>
              <a:pPr/>
              <a:t>2022/11/25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1AE6-6E71-40F7-8540-37C3EB8E1F9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824BE-4E7A-413E-AA38-B37B7486FDD2}" type="datetimeFigureOut">
              <a:rPr lang="zh-CN" altLang="en-US" smtClean="0"/>
              <a:pPr/>
              <a:t>2022/11/25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1AE6-6E71-40F7-8540-37C3EB8E1F9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824BE-4E7A-413E-AA38-B37B7486FDD2}" type="datetimeFigureOut">
              <a:rPr lang="zh-CN" altLang="en-US" smtClean="0"/>
              <a:pPr/>
              <a:t>2022/11/25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1AE6-6E71-40F7-8540-37C3EB8E1F9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824BE-4E7A-413E-AA38-B37B7486FDD2}" type="datetimeFigureOut">
              <a:rPr lang="zh-CN" altLang="en-US" smtClean="0"/>
              <a:pPr/>
              <a:t>2022/11/25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1AE6-6E71-40F7-8540-37C3EB8E1F9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824BE-4E7A-413E-AA38-B37B7486FDD2}" type="datetimeFigureOut">
              <a:rPr lang="zh-CN" altLang="en-US" smtClean="0"/>
              <a:pPr/>
              <a:t>2022/11/25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1AE6-6E71-40F7-8540-37C3EB8E1F9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824BE-4E7A-413E-AA38-B37B7486FDD2}" type="datetimeFigureOut">
              <a:rPr lang="zh-CN" altLang="en-US" smtClean="0"/>
              <a:pPr/>
              <a:t>2022/11/25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1AE6-6E71-40F7-8540-37C3EB8E1F9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824BE-4E7A-413E-AA38-B37B7486FDD2}" type="datetimeFigureOut">
              <a:rPr lang="zh-CN" altLang="en-US" smtClean="0"/>
              <a:pPr/>
              <a:t>2022/11/25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1AE6-6E71-40F7-8540-37C3EB8E1F9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824BE-4E7A-413E-AA38-B37B7486FDD2}" type="datetimeFigureOut">
              <a:rPr lang="zh-CN" altLang="en-US" smtClean="0"/>
              <a:pPr/>
              <a:t>2022/11/25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1AE6-6E71-40F7-8540-37C3EB8E1F9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3824BE-4E7A-413E-AA38-B37B7486FDD2}" type="datetimeFigureOut">
              <a:rPr lang="zh-CN" altLang="en-US" smtClean="0"/>
              <a:pPr/>
              <a:t>2022/11/25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61AE6-6E71-40F7-8540-37C3EB8E1F9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sz="48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维普检测系统嵌入学习平台的查重操作指南</a:t>
            </a:r>
            <a:r>
              <a:rPr lang="en-US" altLang="zh-CN" sz="4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/>
            </a:r>
            <a:br>
              <a:rPr lang="en-US" altLang="zh-CN" sz="4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sz="48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/>
            </a:r>
            <a:br>
              <a:rPr lang="en-US" altLang="zh-CN" sz="48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sz="48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en-US" sz="4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学生端）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>
                    <a:lumMod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关键操作步骤指南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330740" y="365125"/>
            <a:ext cx="11023060" cy="773011"/>
          </a:xfrm>
        </p:spPr>
        <p:txBody>
          <a:bodyPr>
            <a:normAutofit/>
          </a:bodyPr>
          <a:lstStyle/>
          <a:p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学生端操作 </a:t>
            </a:r>
            <a:r>
              <a:rPr lang="en-US" altLang="zh-CN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– 1 – </a:t>
            </a:r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选择对应环节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73932" y="1361872"/>
            <a:ext cx="11050621" cy="810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学生端，在论文写作模块，可以看到所有论文环节。当时间符合环节交稿时间时，学生可以选择对应的环节进行交稿。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右箭头 8"/>
          <p:cNvSpPr/>
          <p:nvPr/>
        </p:nvSpPr>
        <p:spPr>
          <a:xfrm>
            <a:off x="5772285" y="3879877"/>
            <a:ext cx="554477" cy="418289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" name="图片 9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 l="16120" t="3750" r="8194" b="-260"/>
          <a:stretch>
            <a:fillRect/>
          </a:stretch>
        </p:blipFill>
        <p:spPr>
          <a:xfrm>
            <a:off x="6776085" y="2637790"/>
            <a:ext cx="4423410" cy="318071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5775" y="2688590"/>
            <a:ext cx="4932045" cy="3129915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330740" y="365125"/>
            <a:ext cx="11023060" cy="773011"/>
          </a:xfrm>
        </p:spPr>
        <p:txBody>
          <a:bodyPr>
            <a:normAutofit/>
          </a:bodyPr>
          <a:lstStyle/>
          <a:p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学生端操作 </a:t>
            </a:r>
            <a:r>
              <a:rPr lang="en-US" altLang="zh-CN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– 2 –</a:t>
            </a:r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上传稿件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26612" y="1031037"/>
            <a:ext cx="11050621" cy="1170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学生端，在论文写作模块，可以看到所有论文环节。当时间符合环节交稿时间时，学生可以选择对应的环节进行交稿。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点击对应环节上的 “提交” 按钮，弹窗新的对话框进行论文稿件的上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传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，有两种提交形式供选择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直接提交论文稿件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或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提交论文稿件并查重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注：论文不能用压缩包文件上传。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 l="16120" t="3750" r="8194" b="-260"/>
          <a:stretch>
            <a:fillRect/>
          </a:stretch>
        </p:blipFill>
        <p:spPr>
          <a:xfrm>
            <a:off x="677545" y="3133090"/>
            <a:ext cx="3328035" cy="261493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0" name="右箭头 9"/>
          <p:cNvSpPr/>
          <p:nvPr/>
        </p:nvSpPr>
        <p:spPr>
          <a:xfrm>
            <a:off x="4236085" y="4401820"/>
            <a:ext cx="297180" cy="198755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右箭头 10"/>
          <p:cNvSpPr/>
          <p:nvPr/>
        </p:nvSpPr>
        <p:spPr>
          <a:xfrm>
            <a:off x="7998460" y="4319905"/>
            <a:ext cx="290195" cy="241300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4"/>
          <a:srcRect l="22639" r="10407"/>
          <a:stretch>
            <a:fillRect/>
          </a:stretch>
        </p:blipFill>
        <p:spPr>
          <a:xfrm>
            <a:off x="8371205" y="3001010"/>
            <a:ext cx="3657600" cy="274701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grpSp>
        <p:nvGrpSpPr>
          <p:cNvPr id="14" name="组合 13"/>
          <p:cNvGrpSpPr/>
          <p:nvPr/>
        </p:nvGrpSpPr>
        <p:grpSpPr>
          <a:xfrm>
            <a:off x="4654308" y="3097762"/>
            <a:ext cx="3180957" cy="2706773"/>
            <a:chOff x="4654308" y="3097762"/>
            <a:chExt cx="3180957" cy="2706773"/>
          </a:xfrm>
        </p:grpSpPr>
        <p:pic>
          <p:nvPicPr>
            <p:cNvPr id="9" name="图片 8"/>
            <p:cNvPicPr>
              <a:picLocks noChangeAspect="1"/>
            </p:cNvPicPr>
            <p:nvPr/>
          </p:nvPicPr>
          <p:blipFill>
            <a:blip r:embed="rId5"/>
            <a:srcRect l="21785" r="15371"/>
            <a:stretch>
              <a:fillRect/>
            </a:stretch>
          </p:blipFill>
          <p:spPr>
            <a:xfrm>
              <a:off x="4654308" y="3097762"/>
              <a:ext cx="3180957" cy="2706773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</p:pic>
        <p:sp>
          <p:nvSpPr>
            <p:cNvPr id="13" name="矩形 12"/>
            <p:cNvSpPr/>
            <p:nvPr/>
          </p:nvSpPr>
          <p:spPr>
            <a:xfrm>
              <a:off x="5682343" y="5225143"/>
              <a:ext cx="1194318" cy="214604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330740" y="365125"/>
            <a:ext cx="11023060" cy="773011"/>
          </a:xfrm>
        </p:spPr>
        <p:txBody>
          <a:bodyPr>
            <a:normAutofit/>
          </a:bodyPr>
          <a:lstStyle/>
          <a:p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学生端操作</a:t>
            </a:r>
            <a:r>
              <a:rPr lang="en-US" altLang="zh-CN" sz="3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-3 </a:t>
            </a:r>
            <a:r>
              <a:rPr lang="en-US" altLang="zh-CN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– </a:t>
            </a:r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跳转维普查重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73932" y="1361872"/>
            <a:ext cx="11050621" cy="7774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学生选择查重后，即跳转到维普页面进行查重，</a:t>
            </a:r>
            <a:r>
              <a:rPr lang="zh-CN" altLang="en-US" dirty="0" smtClean="0"/>
              <a:t>每名本科学生在初稿环节及终稿环节分别有一次免费查重检测机会，学院以红包的形式按写作环节分配。学生需要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选择</a:t>
            </a:r>
            <a:r>
              <a:rPr lang="zh-CN" altLang="en-US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红包付费</a:t>
            </a:r>
            <a:r>
              <a:rPr lang="zh-CN" altLang="en-US" dirty="0" smtClean="0"/>
              <a:t>。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190" y="3437160"/>
            <a:ext cx="6968191" cy="31882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01739" y="2346087"/>
            <a:ext cx="6285461" cy="23073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330740" y="365125"/>
            <a:ext cx="11023060" cy="773011"/>
          </a:xfrm>
        </p:spPr>
        <p:txBody>
          <a:bodyPr>
            <a:normAutofit/>
          </a:bodyPr>
          <a:lstStyle/>
          <a:p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学生端操作</a:t>
            </a:r>
            <a:r>
              <a:rPr lang="en-US" altLang="zh-CN" sz="3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-4 </a:t>
            </a:r>
            <a:r>
              <a:rPr lang="en-US" altLang="zh-CN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– </a:t>
            </a:r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返回交稿页面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73932" y="1361872"/>
            <a:ext cx="11050621" cy="810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维普支付成功后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，即可以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关闭维普页面，返回学生工作室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交稿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页面了，当前稿件查重报告状态处于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“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正在查重中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”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</p:txBody>
      </p:sp>
      <p:sp>
        <p:nvSpPr>
          <p:cNvPr id="9" name="右箭头 8"/>
          <p:cNvSpPr/>
          <p:nvPr/>
        </p:nvSpPr>
        <p:spPr>
          <a:xfrm>
            <a:off x="5620371" y="3847290"/>
            <a:ext cx="554477" cy="418289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" name="图片 9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 l="16120" t="3750" r="8194" b="-260"/>
          <a:stretch>
            <a:fillRect/>
          </a:stretch>
        </p:blipFill>
        <p:spPr>
          <a:xfrm>
            <a:off x="1014730" y="2593340"/>
            <a:ext cx="4423410" cy="318071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4"/>
          <a:srcRect l="14437"/>
          <a:stretch>
            <a:fillRect/>
          </a:stretch>
        </p:blipFill>
        <p:spPr>
          <a:xfrm>
            <a:off x="6532245" y="3418205"/>
            <a:ext cx="4580255" cy="12763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330740" y="365125"/>
            <a:ext cx="11023060" cy="773011"/>
          </a:xfrm>
        </p:spPr>
        <p:txBody>
          <a:bodyPr>
            <a:normAutofit/>
          </a:bodyPr>
          <a:lstStyle/>
          <a:p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学生端操作</a:t>
            </a:r>
            <a:r>
              <a:rPr lang="en-US" altLang="zh-CN" sz="3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-5 </a:t>
            </a:r>
            <a:r>
              <a:rPr lang="en-US" altLang="zh-CN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– </a:t>
            </a:r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查看查重结果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73932" y="1361872"/>
            <a:ext cx="11050621" cy="81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约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分钟左右，刷新当前页面，如果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当前稿件查重报告状态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“正在查重中”状态变成了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“下载查重报告”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代表查重完毕，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可以通过“下载查重报告”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按钮查看具体的查重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结果。</a:t>
            </a:r>
            <a:endParaRPr lang="zh-CN" altLang="en-US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3806" y="2654791"/>
            <a:ext cx="10955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查重时，</a:t>
            </a:r>
            <a:r>
              <a:rPr lang="zh-CN" altLang="en-US" b="1" dirty="0" smtClean="0">
                <a:solidFill>
                  <a:srgbClr val="FF0000"/>
                </a:solidFill>
              </a:rPr>
              <a:t>平台自动获取学生稿件，无需再</a:t>
            </a:r>
            <a:r>
              <a:rPr lang="en-US" altLang="zh-CN" b="1" dirty="0" smtClean="0">
                <a:solidFill>
                  <a:srgbClr val="FF0000"/>
                </a:solidFill>
              </a:rPr>
              <a:t>【</a:t>
            </a:r>
            <a:r>
              <a:rPr lang="zh-CN" altLang="en-US" b="1" dirty="0" smtClean="0">
                <a:solidFill>
                  <a:srgbClr val="FF0000"/>
                </a:solidFill>
              </a:rPr>
              <a:t>提交</a:t>
            </a:r>
            <a:r>
              <a:rPr lang="en-US" altLang="zh-CN" b="1" dirty="0" smtClean="0">
                <a:solidFill>
                  <a:srgbClr val="FF0000"/>
                </a:solidFill>
              </a:rPr>
              <a:t>】</a:t>
            </a:r>
            <a:r>
              <a:rPr lang="zh-CN" altLang="en-US" b="1" dirty="0" smtClean="0">
                <a:solidFill>
                  <a:srgbClr val="FF0000"/>
                </a:solidFill>
              </a:rPr>
              <a:t>上传</a:t>
            </a:r>
            <a:r>
              <a:rPr lang="zh-CN" altLang="en-US" b="1" dirty="0" smtClean="0">
                <a:solidFill>
                  <a:srgbClr val="FF0000"/>
                </a:solidFill>
              </a:rPr>
              <a:t>稿件！！</a:t>
            </a:r>
            <a:r>
              <a:rPr lang="zh-CN" altLang="en-US" b="1" dirty="0" smtClean="0">
                <a:solidFill>
                  <a:srgbClr val="FF0000"/>
                </a:solidFill>
              </a:rPr>
              <a:t>！</a:t>
            </a:r>
            <a:endParaRPr lang="zh-CN" altLang="en-US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rcRect l="13060"/>
          <a:stretch>
            <a:fillRect/>
          </a:stretch>
        </p:blipFill>
        <p:spPr>
          <a:xfrm>
            <a:off x="1749425" y="3629660"/>
            <a:ext cx="8087360" cy="221805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330740" y="365125"/>
            <a:ext cx="11023060" cy="773011"/>
          </a:xfrm>
        </p:spPr>
        <p:txBody>
          <a:bodyPr>
            <a:normAutofit/>
          </a:bodyPr>
          <a:lstStyle/>
          <a:p>
            <a:r>
              <a:rPr lang="zh-CN" altLang="en-US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注：学生端</a:t>
            </a:r>
            <a:r>
              <a:rPr lang="zh-CN" altLang="en-US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操作</a:t>
            </a:r>
            <a:r>
              <a:rPr lang="en-US" altLang="zh-CN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--</a:t>
            </a:r>
            <a:r>
              <a:rPr lang="zh-CN" altLang="en-US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查重</a:t>
            </a:r>
            <a:r>
              <a:rPr lang="zh-CN" altLang="en-US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意外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73932" y="1361872"/>
            <a:ext cx="11050621" cy="810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注意：如果遇到维普查重失败、支付失败等意外情况，请等待</a:t>
            </a:r>
            <a:r>
              <a:rPr lang="en-US" altLang="zh-CN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小时左右，直到“正在查重”的按钮变为“暂无查重”</a:t>
            </a:r>
            <a:r>
              <a:rPr lang="zh-CN" altLang="en-US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，即可以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重新提交稿。</a:t>
            </a:r>
          </a:p>
        </p:txBody>
      </p:sp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 l="16120" t="3750" r="8194" b="-260"/>
          <a:stretch>
            <a:fillRect/>
          </a:stretch>
        </p:blipFill>
        <p:spPr>
          <a:xfrm>
            <a:off x="3162935" y="2512695"/>
            <a:ext cx="4423410" cy="3180715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8080,&quot;width&quot;:13120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8080,&quot;width&quot;:13120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8080,&quot;width&quot;:13120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8080,&quot;width&quot;:13120}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369</Words>
  <Application>WPS 演示</Application>
  <PresentationFormat>自定义</PresentationFormat>
  <Paragraphs>15</Paragraphs>
  <Slides>7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8" baseType="lpstr">
      <vt:lpstr>Office 主题​​</vt:lpstr>
      <vt:lpstr>维普检测系统嵌入学习平台的查重操作指南  (学生端）</vt:lpstr>
      <vt:lpstr>学生端操作 – 1 – 选择对应环节</vt:lpstr>
      <vt:lpstr>学生端操作 – 2 –上传稿件</vt:lpstr>
      <vt:lpstr>学生端操作-3 – 跳转维普查重</vt:lpstr>
      <vt:lpstr>学生端操作-4 – 返回交稿页面</vt:lpstr>
      <vt:lpstr>学生端操作-5 – 查看查重结果</vt:lpstr>
      <vt:lpstr>注：学生端操作--查重意外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Dong Hongtao</dc:creator>
  <cp:lastModifiedBy>lenomo</cp:lastModifiedBy>
  <cp:revision>41</cp:revision>
  <dcterms:created xsi:type="dcterms:W3CDTF">2021-01-11T02:22:00Z</dcterms:created>
  <dcterms:modified xsi:type="dcterms:W3CDTF">2022-11-25T07:57:34Z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0B94CF4F44DC48AB989CD2827D9C7A42</vt:lpwstr>
  </property>
  <property fmtid="{D5CDD505-2E9C-101B-9397-08002B2CF9AE}" pid="3" name="KSOProductBuildVer">
    <vt:lpwstr>2052-11.1.0.10356</vt:lpwstr>
  </property>
</Properties>
</file>