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63" r:id="rId5"/>
    <p:sldId id="264" r:id="rId6"/>
    <p:sldId id="269" r:id="rId7"/>
    <p:sldId id="270" r:id="rId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9021" autoAdjust="0"/>
    <p:restoredTop sz="94660"/>
  </p:normalViewPr>
  <p:slideViewPr>
    <p:cSldViewPr snapToGrid="0">
      <p:cViewPr varScale="1">
        <p:scale>
          <a:sx n="102" d="100"/>
          <a:sy n="102" d="100"/>
        </p:scale>
        <p:origin x="-102" y="-25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4" name="日期占位符 3"/>
          <p:cNvSpPr>
            <a:spLocks noGrp="1"/>
          </p:cNvSpPr>
          <p:nvPr>
            <p:ph type="dt" sz="half" idx="10"/>
          </p:nvPr>
        </p:nvSpPr>
        <p:spPr/>
        <p:txBody>
          <a:bodyPr/>
          <a:lstStyle/>
          <a:p>
            <a:fld id="{1F3824BE-4E7A-413E-AA38-B37B7486FDD2}" type="datetimeFigureOut">
              <a:rPr lang="zh-CN" altLang="en-US" smtClean="0"/>
              <a:pPr/>
              <a:t>2022/2/28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861AE6-6E71-40F7-8540-37C3EB8E1F95}" type="slidenum">
              <a:rPr lang="zh-CN" altLang="en-US" smtClean="0"/>
              <a:pPr/>
              <a:t>‹#›</a:t>
            </a:fld>
            <a:endParaRPr lang="zh-CN" altLang="en-US"/>
          </a:p>
        </p:txBody>
      </p:sp>
    </p:spTree>
    <p:extLst>
      <p:ext uri="{BB962C8B-B14F-4D97-AF65-F5344CB8AC3E}">
        <p14:creationId xmlns="" xmlns:p14="http://schemas.microsoft.com/office/powerpoint/2010/main" val="3140210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1F3824BE-4E7A-413E-AA38-B37B7486FDD2}" type="datetimeFigureOut">
              <a:rPr lang="zh-CN" altLang="en-US" smtClean="0"/>
              <a:pPr/>
              <a:t>2022/2/28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861AE6-6E71-40F7-8540-37C3EB8E1F95}" type="slidenum">
              <a:rPr lang="zh-CN" altLang="en-US" smtClean="0"/>
              <a:pPr/>
              <a:t>‹#›</a:t>
            </a:fld>
            <a:endParaRPr lang="zh-CN" altLang="en-US"/>
          </a:p>
        </p:txBody>
      </p:sp>
    </p:spTree>
    <p:extLst>
      <p:ext uri="{BB962C8B-B14F-4D97-AF65-F5344CB8AC3E}">
        <p14:creationId xmlns="" xmlns:p14="http://schemas.microsoft.com/office/powerpoint/2010/main" val="1899596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1F3824BE-4E7A-413E-AA38-B37B7486FDD2}" type="datetimeFigureOut">
              <a:rPr lang="zh-CN" altLang="en-US" smtClean="0"/>
              <a:pPr/>
              <a:t>2022/2/28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861AE6-6E71-40F7-8540-37C3EB8E1F95}" type="slidenum">
              <a:rPr lang="zh-CN" altLang="en-US" smtClean="0"/>
              <a:pPr/>
              <a:t>‹#›</a:t>
            </a:fld>
            <a:endParaRPr lang="zh-CN" altLang="en-US"/>
          </a:p>
        </p:txBody>
      </p:sp>
    </p:spTree>
    <p:extLst>
      <p:ext uri="{BB962C8B-B14F-4D97-AF65-F5344CB8AC3E}">
        <p14:creationId xmlns="" xmlns:p14="http://schemas.microsoft.com/office/powerpoint/2010/main" val="3611307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1F3824BE-4E7A-413E-AA38-B37B7486FDD2}" type="datetimeFigureOut">
              <a:rPr lang="zh-CN" altLang="en-US" smtClean="0"/>
              <a:pPr/>
              <a:t>2022/2/28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861AE6-6E71-40F7-8540-37C3EB8E1F95}" type="slidenum">
              <a:rPr lang="zh-CN" altLang="en-US" smtClean="0"/>
              <a:pPr/>
              <a:t>‹#›</a:t>
            </a:fld>
            <a:endParaRPr lang="zh-CN" altLang="en-US"/>
          </a:p>
        </p:txBody>
      </p:sp>
    </p:spTree>
    <p:extLst>
      <p:ext uri="{BB962C8B-B14F-4D97-AF65-F5344CB8AC3E}">
        <p14:creationId xmlns="" xmlns:p14="http://schemas.microsoft.com/office/powerpoint/2010/main" val="1912871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1F3824BE-4E7A-413E-AA38-B37B7486FDD2}" type="datetimeFigureOut">
              <a:rPr lang="zh-CN" altLang="en-US" smtClean="0"/>
              <a:pPr/>
              <a:t>2022/2/28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861AE6-6E71-40F7-8540-37C3EB8E1F95}" type="slidenum">
              <a:rPr lang="zh-CN" altLang="en-US" smtClean="0"/>
              <a:pPr/>
              <a:t>‹#›</a:t>
            </a:fld>
            <a:endParaRPr lang="zh-CN" altLang="en-US"/>
          </a:p>
        </p:txBody>
      </p:sp>
    </p:spTree>
    <p:extLst>
      <p:ext uri="{BB962C8B-B14F-4D97-AF65-F5344CB8AC3E}">
        <p14:creationId xmlns="" xmlns:p14="http://schemas.microsoft.com/office/powerpoint/2010/main" val="932707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1F3824BE-4E7A-413E-AA38-B37B7486FDD2}" type="datetimeFigureOut">
              <a:rPr lang="zh-CN" altLang="en-US" smtClean="0"/>
              <a:pPr/>
              <a:t>2022/2/28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861AE6-6E71-40F7-8540-37C3EB8E1F95}" type="slidenum">
              <a:rPr lang="zh-CN" altLang="en-US" smtClean="0"/>
              <a:pPr/>
              <a:t>‹#›</a:t>
            </a:fld>
            <a:endParaRPr lang="zh-CN" altLang="en-US"/>
          </a:p>
        </p:txBody>
      </p:sp>
    </p:spTree>
    <p:extLst>
      <p:ext uri="{BB962C8B-B14F-4D97-AF65-F5344CB8AC3E}">
        <p14:creationId xmlns="" xmlns:p14="http://schemas.microsoft.com/office/powerpoint/2010/main" val="1146958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1F3824BE-4E7A-413E-AA38-B37B7486FDD2}" type="datetimeFigureOut">
              <a:rPr lang="zh-CN" altLang="en-US" smtClean="0"/>
              <a:pPr/>
              <a:t>2022/2/28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861AE6-6E71-40F7-8540-37C3EB8E1F95}" type="slidenum">
              <a:rPr lang="zh-CN" altLang="en-US" smtClean="0"/>
              <a:pPr/>
              <a:t>‹#›</a:t>
            </a:fld>
            <a:endParaRPr lang="zh-CN" altLang="en-US"/>
          </a:p>
        </p:txBody>
      </p:sp>
    </p:spTree>
    <p:extLst>
      <p:ext uri="{BB962C8B-B14F-4D97-AF65-F5344CB8AC3E}">
        <p14:creationId xmlns="" xmlns:p14="http://schemas.microsoft.com/office/powerpoint/2010/main" val="3275058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1F3824BE-4E7A-413E-AA38-B37B7486FDD2}" type="datetimeFigureOut">
              <a:rPr lang="zh-CN" altLang="en-US" smtClean="0"/>
              <a:pPr/>
              <a:t>2022/2/28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861AE6-6E71-40F7-8540-37C3EB8E1F95}" type="slidenum">
              <a:rPr lang="zh-CN" altLang="en-US" smtClean="0"/>
              <a:pPr/>
              <a:t>‹#›</a:t>
            </a:fld>
            <a:endParaRPr lang="zh-CN" altLang="en-US"/>
          </a:p>
        </p:txBody>
      </p:sp>
    </p:spTree>
    <p:extLst>
      <p:ext uri="{BB962C8B-B14F-4D97-AF65-F5344CB8AC3E}">
        <p14:creationId xmlns="" xmlns:p14="http://schemas.microsoft.com/office/powerpoint/2010/main" val="560082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1F3824BE-4E7A-413E-AA38-B37B7486FDD2}" type="datetimeFigureOut">
              <a:rPr lang="zh-CN" altLang="en-US" smtClean="0"/>
              <a:pPr/>
              <a:t>2022/2/28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861AE6-6E71-40F7-8540-37C3EB8E1F95}" type="slidenum">
              <a:rPr lang="zh-CN" altLang="en-US" smtClean="0"/>
              <a:pPr/>
              <a:t>‹#›</a:t>
            </a:fld>
            <a:endParaRPr lang="zh-CN" altLang="en-US"/>
          </a:p>
        </p:txBody>
      </p:sp>
    </p:spTree>
    <p:extLst>
      <p:ext uri="{BB962C8B-B14F-4D97-AF65-F5344CB8AC3E}">
        <p14:creationId xmlns="" xmlns:p14="http://schemas.microsoft.com/office/powerpoint/2010/main" val="3084958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1F3824BE-4E7A-413E-AA38-B37B7486FDD2}" type="datetimeFigureOut">
              <a:rPr lang="zh-CN" altLang="en-US" smtClean="0"/>
              <a:pPr/>
              <a:t>2022/2/28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861AE6-6E71-40F7-8540-37C3EB8E1F95}" type="slidenum">
              <a:rPr lang="zh-CN" altLang="en-US" smtClean="0"/>
              <a:pPr/>
              <a:t>‹#›</a:t>
            </a:fld>
            <a:endParaRPr lang="zh-CN" altLang="en-US"/>
          </a:p>
        </p:txBody>
      </p:sp>
    </p:spTree>
    <p:extLst>
      <p:ext uri="{BB962C8B-B14F-4D97-AF65-F5344CB8AC3E}">
        <p14:creationId xmlns="" xmlns:p14="http://schemas.microsoft.com/office/powerpoint/2010/main" val="6333395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1F3824BE-4E7A-413E-AA38-B37B7486FDD2}" type="datetimeFigureOut">
              <a:rPr lang="zh-CN" altLang="en-US" smtClean="0"/>
              <a:pPr/>
              <a:t>2022/2/28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861AE6-6E71-40F7-8540-37C3EB8E1F95}" type="slidenum">
              <a:rPr lang="zh-CN" altLang="en-US" smtClean="0"/>
              <a:pPr/>
              <a:t>‹#›</a:t>
            </a:fld>
            <a:endParaRPr lang="zh-CN" altLang="en-US"/>
          </a:p>
        </p:txBody>
      </p:sp>
    </p:spTree>
    <p:extLst>
      <p:ext uri="{BB962C8B-B14F-4D97-AF65-F5344CB8AC3E}">
        <p14:creationId xmlns="" xmlns:p14="http://schemas.microsoft.com/office/powerpoint/2010/main" val="2322724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3824BE-4E7A-413E-AA38-B37B7486FDD2}" type="datetimeFigureOut">
              <a:rPr lang="zh-CN" altLang="en-US" smtClean="0"/>
              <a:pPr/>
              <a:t>2022/2/28</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861AE6-6E71-40F7-8540-37C3EB8E1F95}" type="slidenum">
              <a:rPr lang="zh-CN" altLang="en-US" smtClean="0"/>
              <a:pPr/>
              <a:t>‹#›</a:t>
            </a:fld>
            <a:endParaRPr lang="zh-CN" altLang="en-US"/>
          </a:p>
        </p:txBody>
      </p:sp>
    </p:spTree>
    <p:extLst>
      <p:ext uri="{BB962C8B-B14F-4D97-AF65-F5344CB8AC3E}">
        <p14:creationId xmlns="" xmlns:p14="http://schemas.microsoft.com/office/powerpoint/2010/main" val="224062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fontScale="90000"/>
          </a:bodyPr>
          <a:lstStyle/>
          <a:p>
            <a:r>
              <a:rPr lang="zh-CN" altLang="en-US" sz="4800" dirty="0" smtClean="0">
                <a:solidFill>
                  <a:schemeClr val="bg1"/>
                </a:solidFill>
                <a:latin typeface="微软雅黑" panose="020B0503020204020204" pitchFamily="34" charset="-122"/>
                <a:ea typeface="微软雅黑" panose="020B0503020204020204" pitchFamily="34" charset="-122"/>
              </a:rPr>
              <a:t>维普检测系统嵌入奥鹏学习平台的查重操作指南</a:t>
            </a:r>
            <a:r>
              <a:rPr lang="en-US" altLang="zh-CN" sz="4800" dirty="0">
                <a:solidFill>
                  <a:schemeClr val="bg1"/>
                </a:solidFill>
                <a:latin typeface="微软雅黑" panose="020B0503020204020204" pitchFamily="34" charset="-122"/>
                <a:ea typeface="微软雅黑" panose="020B0503020204020204" pitchFamily="34" charset="-122"/>
              </a:rPr>
              <a:t/>
            </a:r>
            <a:br>
              <a:rPr lang="en-US" altLang="zh-CN" sz="4800" dirty="0">
                <a:solidFill>
                  <a:schemeClr val="bg1"/>
                </a:solidFill>
                <a:latin typeface="微软雅黑" panose="020B0503020204020204" pitchFamily="34" charset="-122"/>
                <a:ea typeface="微软雅黑" panose="020B0503020204020204" pitchFamily="34" charset="-122"/>
              </a:rPr>
            </a:br>
            <a:r>
              <a:rPr lang="en-US" altLang="zh-CN" sz="4800" dirty="0" smtClean="0">
                <a:solidFill>
                  <a:schemeClr val="bg1"/>
                </a:solidFill>
                <a:latin typeface="微软雅黑" panose="020B0503020204020204" pitchFamily="34" charset="-122"/>
                <a:ea typeface="微软雅黑" panose="020B0503020204020204" pitchFamily="34" charset="-122"/>
              </a:rPr>
              <a:t/>
            </a:r>
            <a:br>
              <a:rPr lang="en-US" altLang="zh-CN" sz="4800" dirty="0" smtClean="0">
                <a:solidFill>
                  <a:schemeClr val="bg1"/>
                </a:solidFill>
                <a:latin typeface="微软雅黑" panose="020B0503020204020204" pitchFamily="34" charset="-122"/>
                <a:ea typeface="微软雅黑" panose="020B0503020204020204" pitchFamily="34" charset="-122"/>
              </a:rPr>
            </a:br>
            <a:r>
              <a:rPr lang="en-US" altLang="zh-CN" sz="4800" dirty="0" smtClean="0">
                <a:solidFill>
                  <a:schemeClr val="bg1"/>
                </a:solidFill>
                <a:latin typeface="微软雅黑" panose="020B0503020204020204" pitchFamily="34" charset="-122"/>
                <a:ea typeface="微软雅黑" panose="020B0503020204020204" pitchFamily="34" charset="-122"/>
              </a:rPr>
              <a:t>(</a:t>
            </a:r>
            <a:r>
              <a:rPr lang="zh-CN" altLang="en-US" sz="4800" dirty="0">
                <a:solidFill>
                  <a:schemeClr val="bg1"/>
                </a:solidFill>
                <a:latin typeface="微软雅黑" panose="020B0503020204020204" pitchFamily="34" charset="-122"/>
                <a:ea typeface="微软雅黑" panose="020B0503020204020204" pitchFamily="34" charset="-122"/>
              </a:rPr>
              <a:t>学生端）</a:t>
            </a:r>
          </a:p>
        </p:txBody>
      </p:sp>
      <p:sp>
        <p:nvSpPr>
          <p:cNvPr id="3" name="副标题 2"/>
          <p:cNvSpPr>
            <a:spLocks noGrp="1"/>
          </p:cNvSpPr>
          <p:nvPr>
            <p:ph type="subTitle" idx="1"/>
          </p:nvPr>
        </p:nvSpPr>
        <p:spPr/>
        <p:txBody>
          <a:bodyPr/>
          <a:lstStyle/>
          <a:p>
            <a:r>
              <a:rPr lang="zh-CN" altLang="en-US" dirty="0">
                <a:solidFill>
                  <a:schemeClr val="bg1">
                    <a:lumMod val="85000"/>
                  </a:schemeClr>
                </a:solidFill>
                <a:latin typeface="微软雅黑" panose="020B0503020204020204" pitchFamily="34" charset="-122"/>
                <a:ea typeface="微软雅黑" panose="020B0503020204020204" pitchFamily="34" charset="-122"/>
              </a:rPr>
              <a:t>关键操作步骤指南</a:t>
            </a:r>
          </a:p>
        </p:txBody>
      </p:sp>
    </p:spTree>
    <p:extLst>
      <p:ext uri="{BB962C8B-B14F-4D97-AF65-F5344CB8AC3E}">
        <p14:creationId xmlns="" xmlns:p14="http://schemas.microsoft.com/office/powerpoint/2010/main" val="2225179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330740" y="365125"/>
            <a:ext cx="11023060" cy="773011"/>
          </a:xfrm>
        </p:spPr>
        <p:txBody>
          <a:bodyPr>
            <a:normAutofit/>
          </a:bodyPr>
          <a:lstStyle/>
          <a:p>
            <a:r>
              <a:rPr lang="zh-CN" altLang="en-US" sz="3200" dirty="0">
                <a:latin typeface="微软雅黑" panose="020B0503020204020204" pitchFamily="34" charset="-122"/>
                <a:ea typeface="微软雅黑" panose="020B0503020204020204" pitchFamily="34" charset="-122"/>
              </a:rPr>
              <a:t>学生端操作 </a:t>
            </a:r>
            <a:r>
              <a:rPr lang="en-US" altLang="zh-CN" sz="3200" dirty="0">
                <a:latin typeface="微软雅黑" panose="020B0503020204020204" pitchFamily="34" charset="-122"/>
                <a:ea typeface="微软雅黑" panose="020B0503020204020204" pitchFamily="34" charset="-122"/>
              </a:rPr>
              <a:t>– 1 – </a:t>
            </a:r>
            <a:r>
              <a:rPr lang="zh-CN" altLang="en-US" sz="3200" dirty="0">
                <a:latin typeface="微软雅黑" panose="020B0503020204020204" pitchFamily="34" charset="-122"/>
                <a:ea typeface="微软雅黑" panose="020B0503020204020204" pitchFamily="34" charset="-122"/>
              </a:rPr>
              <a:t>选择对应环节</a:t>
            </a:r>
          </a:p>
        </p:txBody>
      </p:sp>
      <p:sp>
        <p:nvSpPr>
          <p:cNvPr id="8" name="文本框 7"/>
          <p:cNvSpPr txBox="1"/>
          <p:nvPr/>
        </p:nvSpPr>
        <p:spPr>
          <a:xfrm>
            <a:off x="573932" y="1361872"/>
            <a:ext cx="11050621" cy="777457"/>
          </a:xfrm>
          <a:prstGeom prst="rect">
            <a:avLst/>
          </a:prstGeom>
          <a:noFill/>
        </p:spPr>
        <p:txBody>
          <a:bodyPr wrap="square" rtlCol="0">
            <a:spAutoFit/>
          </a:bodyPr>
          <a:lstStyle/>
          <a:p>
            <a:pPr>
              <a:lnSpc>
                <a:spcPct val="130000"/>
              </a:lnSpc>
            </a:pPr>
            <a:r>
              <a:rPr lang="zh-CN" altLang="en-US" dirty="0" smtClean="0">
                <a:latin typeface="微软雅黑" panose="020B0503020204020204" pitchFamily="34" charset="-122"/>
                <a:ea typeface="微软雅黑" panose="020B0503020204020204" pitchFamily="34" charset="-122"/>
              </a:rPr>
              <a:t>学生端，在论文写作模块，可以看到所有论文环节。当时间符合环节交稿时间时，学生可以选择对应的环节进行交稿。</a:t>
            </a:r>
            <a:r>
              <a:rPr lang="en-US" altLang="zh-CN" dirty="0" smtClean="0">
                <a:latin typeface="微软雅黑" panose="020B0503020204020204" pitchFamily="34" charset="-122"/>
                <a:ea typeface="微软雅黑" panose="020B0503020204020204" pitchFamily="34" charset="-122"/>
              </a:rPr>
              <a:t>——</a:t>
            </a:r>
            <a:r>
              <a:rPr lang="zh-CN" altLang="en-US" dirty="0" smtClean="0">
                <a:latin typeface="微软雅黑" panose="020B0503020204020204" pitchFamily="34" charset="-122"/>
                <a:ea typeface="微软雅黑" panose="020B0503020204020204" pitchFamily="34" charset="-122"/>
              </a:rPr>
              <a:t>点击对应环节上的 “上传” 按钮即可。</a:t>
            </a:r>
            <a:endParaRPr lang="zh-CN" altLang="en-US" dirty="0">
              <a:latin typeface="微软雅黑" panose="020B0503020204020204" pitchFamily="34" charset="-122"/>
              <a:ea typeface="微软雅黑" panose="020B0503020204020204" pitchFamily="34" charset="-122"/>
            </a:endParaRPr>
          </a:p>
        </p:txBody>
      </p:sp>
      <p:pic>
        <p:nvPicPr>
          <p:cNvPr id="5" name="图片 4"/>
          <p:cNvPicPr>
            <a:picLocks noChangeAspect="1"/>
          </p:cNvPicPr>
          <p:nvPr/>
        </p:nvPicPr>
        <p:blipFill>
          <a:blip r:embed="rId2"/>
          <a:stretch>
            <a:fillRect/>
          </a:stretch>
        </p:blipFill>
        <p:spPr>
          <a:xfrm>
            <a:off x="1865481" y="2386255"/>
            <a:ext cx="8299923" cy="4313468"/>
          </a:xfrm>
          <a:prstGeom prst="rect">
            <a:avLst/>
          </a:prstGeom>
          <a:ln w="38100" cap="sq">
            <a:solidFill>
              <a:schemeClr val="accent1"/>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 xmlns:p14="http://schemas.microsoft.com/office/powerpoint/2010/main" val="2785015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330740" y="365125"/>
            <a:ext cx="11023060" cy="773011"/>
          </a:xfrm>
        </p:spPr>
        <p:txBody>
          <a:bodyPr>
            <a:normAutofit/>
          </a:bodyPr>
          <a:lstStyle/>
          <a:p>
            <a:r>
              <a:rPr lang="zh-CN" altLang="en-US" sz="3200" dirty="0">
                <a:latin typeface="微软雅黑" panose="020B0503020204020204" pitchFamily="34" charset="-122"/>
                <a:ea typeface="微软雅黑" panose="020B0503020204020204" pitchFamily="34" charset="-122"/>
              </a:rPr>
              <a:t>学生端操作</a:t>
            </a:r>
            <a:r>
              <a:rPr lang="en-US" altLang="zh-CN" sz="3200" dirty="0">
                <a:latin typeface="微软雅黑" panose="020B0503020204020204" pitchFamily="34" charset="-122"/>
                <a:ea typeface="微软雅黑" panose="020B0503020204020204" pitchFamily="34" charset="-122"/>
              </a:rPr>
              <a:t>-2 – </a:t>
            </a:r>
            <a:r>
              <a:rPr lang="zh-CN" altLang="en-US" sz="3200" dirty="0">
                <a:latin typeface="微软雅黑" panose="020B0503020204020204" pitchFamily="34" charset="-122"/>
                <a:ea typeface="微软雅黑" panose="020B0503020204020204" pitchFamily="34" charset="-122"/>
              </a:rPr>
              <a:t>上传稿件</a:t>
            </a:r>
          </a:p>
        </p:txBody>
      </p:sp>
      <p:sp>
        <p:nvSpPr>
          <p:cNvPr id="8" name="文本框 7"/>
          <p:cNvSpPr txBox="1"/>
          <p:nvPr/>
        </p:nvSpPr>
        <p:spPr>
          <a:xfrm>
            <a:off x="573932" y="1361872"/>
            <a:ext cx="11050621" cy="812530"/>
          </a:xfrm>
          <a:prstGeom prst="rect">
            <a:avLst/>
          </a:prstGeom>
          <a:noFill/>
        </p:spPr>
        <p:txBody>
          <a:bodyPr wrap="square" rtlCol="0">
            <a:spAutoFit/>
          </a:bodyPr>
          <a:lstStyle/>
          <a:p>
            <a:pPr>
              <a:lnSpc>
                <a:spcPct val="130000"/>
              </a:lnSpc>
            </a:pPr>
            <a:r>
              <a:rPr lang="zh-CN" altLang="en-US" dirty="0">
                <a:latin typeface="微软雅黑" panose="020B0503020204020204" pitchFamily="34" charset="-122"/>
                <a:ea typeface="微软雅黑" panose="020B0503020204020204" pitchFamily="34" charset="-122"/>
              </a:rPr>
              <a:t>学生端，在论文</a:t>
            </a:r>
            <a:r>
              <a:rPr lang="zh-CN" altLang="en-US" dirty="0" smtClean="0">
                <a:latin typeface="微软雅黑" panose="020B0503020204020204" pitchFamily="34" charset="-122"/>
                <a:ea typeface="微软雅黑" panose="020B0503020204020204" pitchFamily="34" charset="-122"/>
              </a:rPr>
              <a:t>写作模块，</a:t>
            </a:r>
            <a:r>
              <a:rPr lang="zh-CN" altLang="en-US" dirty="0">
                <a:latin typeface="微软雅黑" panose="020B0503020204020204" pitchFamily="34" charset="-122"/>
                <a:ea typeface="微软雅黑" panose="020B0503020204020204" pitchFamily="34" charset="-122"/>
              </a:rPr>
              <a:t>可以看到所有论文环节。当时间符合环节交稿时间时，学生可以选择对应的环节进行交稿。</a:t>
            </a:r>
            <a:r>
              <a:rPr lang="en-US" altLang="zh-CN" dirty="0">
                <a:latin typeface="微软雅黑" panose="020B0503020204020204" pitchFamily="34" charset="-122"/>
                <a:ea typeface="微软雅黑" panose="020B0503020204020204" pitchFamily="34" charset="-122"/>
              </a:rPr>
              <a:t>——</a:t>
            </a:r>
            <a:r>
              <a:rPr lang="zh-CN" altLang="en-US" dirty="0">
                <a:latin typeface="微软雅黑" panose="020B0503020204020204" pitchFamily="34" charset="-122"/>
                <a:ea typeface="微软雅黑" panose="020B0503020204020204" pitchFamily="34" charset="-122"/>
              </a:rPr>
              <a:t>点击对应环节上的 “上传” 按钮即可。</a:t>
            </a:r>
          </a:p>
        </p:txBody>
      </p:sp>
      <p:pic>
        <p:nvPicPr>
          <p:cNvPr id="3" name="图片 2"/>
          <p:cNvPicPr>
            <a:picLocks noChangeAspect="1"/>
          </p:cNvPicPr>
          <p:nvPr/>
        </p:nvPicPr>
        <p:blipFill>
          <a:blip r:embed="rId2"/>
          <a:stretch>
            <a:fillRect/>
          </a:stretch>
        </p:blipFill>
        <p:spPr>
          <a:xfrm>
            <a:off x="700594" y="2650465"/>
            <a:ext cx="4951176" cy="3183901"/>
          </a:xfrm>
          <a:prstGeom prst="rect">
            <a:avLst/>
          </a:prstGeom>
          <a:ln w="38100" cap="sq">
            <a:solidFill>
              <a:schemeClr val="accent1"/>
            </a:solidFill>
            <a:prstDash val="solid"/>
            <a:miter lim="800000"/>
          </a:ln>
          <a:effectLst>
            <a:outerShdw blurRad="50800" dist="38100" dir="2700000" algn="tl" rotWithShape="0">
              <a:srgbClr val="000000">
                <a:alpha val="43000"/>
              </a:srgbClr>
            </a:outerShdw>
          </a:effectLst>
        </p:spPr>
      </p:pic>
      <p:sp>
        <p:nvSpPr>
          <p:cNvPr id="9" name="右箭头 8"/>
          <p:cNvSpPr/>
          <p:nvPr/>
        </p:nvSpPr>
        <p:spPr>
          <a:xfrm>
            <a:off x="5797685" y="4085617"/>
            <a:ext cx="554477" cy="418289"/>
          </a:xfrm>
          <a:prstGeom prst="rightArrow">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zh-CN" altLang="en-US"/>
          </a:p>
        </p:txBody>
      </p:sp>
      <p:pic>
        <p:nvPicPr>
          <p:cNvPr id="10" name="图片 9"/>
          <p:cNvPicPr>
            <a:picLocks noChangeAspect="1"/>
          </p:cNvPicPr>
          <p:nvPr/>
        </p:nvPicPr>
        <p:blipFill>
          <a:blip r:embed="rId3"/>
          <a:stretch>
            <a:fillRect/>
          </a:stretch>
        </p:blipFill>
        <p:spPr>
          <a:xfrm>
            <a:off x="6669021" y="2665378"/>
            <a:ext cx="5002462" cy="3236473"/>
          </a:xfrm>
          <a:prstGeom prst="rect">
            <a:avLst/>
          </a:prstGeom>
          <a:ln w="38100" cap="sq">
            <a:solidFill>
              <a:schemeClr val="accent1"/>
            </a:solidFill>
            <a:prstDash val="solid"/>
            <a:miter lim="800000"/>
          </a:ln>
          <a:effectLst>
            <a:outerShdw blurRad="50800" dist="38100" dir="2700000" algn="tl" rotWithShape="0">
              <a:srgbClr val="000000">
                <a:alpha val="43000"/>
              </a:srgbClr>
            </a:outerShdw>
          </a:effectLst>
        </p:spPr>
      </p:pic>
      <p:sp>
        <p:nvSpPr>
          <p:cNvPr id="5" name="文本框 4"/>
          <p:cNvSpPr txBox="1"/>
          <p:nvPr/>
        </p:nvSpPr>
        <p:spPr>
          <a:xfrm>
            <a:off x="864524" y="3017521"/>
            <a:ext cx="4588626" cy="1985994"/>
          </a:xfrm>
          <a:prstGeom prst="rect">
            <a:avLst/>
          </a:prstGeom>
          <a:solidFill>
            <a:schemeClr val="bg1"/>
          </a:solidFill>
        </p:spPr>
        <p:txBody>
          <a:bodyPr wrap="square" rtlCol="0">
            <a:noAutofit/>
          </a:bodyPr>
          <a:lstStyle/>
          <a:p>
            <a:pPr>
              <a:lnSpc>
                <a:spcPct val="130000"/>
              </a:lnSpc>
            </a:pPr>
            <a:r>
              <a:rPr lang="zh-CN" altLang="zh-CN" sz="1000" dirty="0">
                <a:latin typeface="微软雅黑" panose="020B0503020204020204" pitchFamily="34" charset="-122"/>
                <a:ea typeface="微软雅黑" panose="020B0503020204020204" pitchFamily="34" charset="-122"/>
              </a:rPr>
              <a:t>从</a:t>
            </a:r>
            <a:r>
              <a:rPr lang="en-US" altLang="zh-CN" sz="1000" dirty="0">
                <a:latin typeface="微软雅黑" panose="020B0503020204020204" pitchFamily="34" charset="-122"/>
                <a:ea typeface="微软雅黑" panose="020B0503020204020204" pitchFamily="34" charset="-122"/>
              </a:rPr>
              <a:t>2112</a:t>
            </a:r>
            <a:r>
              <a:rPr lang="zh-CN" altLang="zh-CN" sz="1000" dirty="0">
                <a:latin typeface="微软雅黑" panose="020B0503020204020204" pitchFamily="34" charset="-122"/>
                <a:ea typeface="微软雅黑" panose="020B0503020204020204" pitchFamily="34" charset="-122"/>
              </a:rPr>
              <a:t>批次本科毕业设计（论文）开始，维普查重检测系统嵌入奥鹏学习平台，本科学生毕业设计（论文）的查重检测工作可在初稿及终稿稿件提交时完成。每名本科学生在初稿环节及终稿环节分别有一次免费查重检测机会，学院以红包的形式按写作环节分配到学生账号内。只有在学习平台进行查重检测的报告可作为判定查重检测结果的依据，不接受其他任何形式的查重检测报告。在初稿及终稿环节中，未在奥鹏学习平台进行查重检测者或查重检测结果未达到《东北大学高等学历继续教育本科毕业设计（论文）工作规范》要求者，该环节写作成绩按不及格处理。</a:t>
            </a:r>
          </a:p>
          <a:p>
            <a:pPr>
              <a:lnSpc>
                <a:spcPct val="130000"/>
              </a:lnSpc>
            </a:pPr>
            <a:endParaRPr lang="zh-CN" altLang="en-US" sz="1000" dirty="0">
              <a:latin typeface="微软雅黑" panose="020B0503020204020204" pitchFamily="34" charset="-122"/>
              <a:ea typeface="微软雅黑" panose="020B0503020204020204" pitchFamily="34" charset="-122"/>
            </a:endParaRPr>
          </a:p>
        </p:txBody>
      </p:sp>
    </p:spTree>
    <p:extLst>
      <p:ext uri="{BB962C8B-B14F-4D97-AF65-F5344CB8AC3E}">
        <p14:creationId xmlns="" xmlns:p14="http://schemas.microsoft.com/office/powerpoint/2010/main" val="80819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330740" y="365125"/>
            <a:ext cx="11023060" cy="773011"/>
          </a:xfrm>
        </p:spPr>
        <p:txBody>
          <a:bodyPr>
            <a:normAutofit/>
          </a:bodyPr>
          <a:lstStyle/>
          <a:p>
            <a:r>
              <a:rPr lang="zh-CN" altLang="en-US" sz="3200" dirty="0">
                <a:latin typeface="微软雅黑" panose="020B0503020204020204" pitchFamily="34" charset="-122"/>
                <a:ea typeface="微软雅黑" panose="020B0503020204020204" pitchFamily="34" charset="-122"/>
              </a:rPr>
              <a:t>学生端操作</a:t>
            </a:r>
            <a:r>
              <a:rPr lang="en-US" altLang="zh-CN" sz="3200" dirty="0" smtClean="0">
                <a:latin typeface="微软雅黑" panose="020B0503020204020204" pitchFamily="34" charset="-122"/>
                <a:ea typeface="微软雅黑" panose="020B0503020204020204" pitchFamily="34" charset="-122"/>
              </a:rPr>
              <a:t>-3 </a:t>
            </a:r>
            <a:r>
              <a:rPr lang="en-US" altLang="zh-CN" sz="3200" dirty="0">
                <a:latin typeface="微软雅黑" panose="020B0503020204020204" pitchFamily="34" charset="-122"/>
                <a:ea typeface="微软雅黑" panose="020B0503020204020204" pitchFamily="34" charset="-122"/>
              </a:rPr>
              <a:t>– </a:t>
            </a:r>
            <a:r>
              <a:rPr lang="zh-CN" altLang="en-US" sz="3200" dirty="0">
                <a:latin typeface="微软雅黑" panose="020B0503020204020204" pitchFamily="34" charset="-122"/>
                <a:ea typeface="微软雅黑" panose="020B0503020204020204" pitchFamily="34" charset="-122"/>
              </a:rPr>
              <a:t>跳转维普查重</a:t>
            </a:r>
          </a:p>
        </p:txBody>
      </p:sp>
      <p:sp>
        <p:nvSpPr>
          <p:cNvPr id="8" name="文本框 7"/>
          <p:cNvSpPr txBox="1"/>
          <p:nvPr/>
        </p:nvSpPr>
        <p:spPr>
          <a:xfrm>
            <a:off x="573932" y="1361872"/>
            <a:ext cx="11050621" cy="777457"/>
          </a:xfrm>
          <a:prstGeom prst="rect">
            <a:avLst/>
          </a:prstGeom>
          <a:noFill/>
        </p:spPr>
        <p:txBody>
          <a:bodyPr wrap="square" rtlCol="0">
            <a:spAutoFit/>
          </a:bodyPr>
          <a:lstStyle/>
          <a:p>
            <a:pPr>
              <a:lnSpc>
                <a:spcPct val="130000"/>
              </a:lnSpc>
            </a:pPr>
            <a:r>
              <a:rPr lang="zh-CN" altLang="en-US" dirty="0" smtClean="0">
                <a:latin typeface="微软雅黑" panose="020B0503020204020204" pitchFamily="34" charset="-122"/>
                <a:ea typeface="微软雅黑" panose="020B0503020204020204" pitchFamily="34" charset="-122"/>
              </a:rPr>
              <a:t>学生选择查重后，即跳转到维普页面进行查重，</a:t>
            </a:r>
            <a:r>
              <a:rPr lang="zh-CN" altLang="en-US" dirty="0" smtClean="0"/>
              <a:t>每名本科学生在初稿环节及终稿环节分别有一次免费查重检测机会，学院以红包的形式按写作环节分配。学生需要</a:t>
            </a:r>
            <a:r>
              <a:rPr lang="zh-CN" altLang="en-US" dirty="0" smtClean="0">
                <a:latin typeface="微软雅黑" panose="020B0503020204020204" pitchFamily="34" charset="-122"/>
                <a:ea typeface="微软雅黑" panose="020B0503020204020204" pitchFamily="34" charset="-122"/>
              </a:rPr>
              <a:t>选择</a:t>
            </a:r>
            <a:r>
              <a:rPr lang="zh-CN" altLang="en-US" b="1" dirty="0" smtClean="0">
                <a:solidFill>
                  <a:srgbClr val="FF0000"/>
                </a:solidFill>
                <a:latin typeface="微软雅黑" panose="020B0503020204020204" pitchFamily="34" charset="-122"/>
                <a:ea typeface="微软雅黑" panose="020B0503020204020204" pitchFamily="34" charset="-122"/>
              </a:rPr>
              <a:t>红包付费</a:t>
            </a:r>
            <a:r>
              <a:rPr lang="zh-CN" altLang="en-US" dirty="0" smtClean="0"/>
              <a:t>。</a:t>
            </a:r>
            <a:endParaRPr lang="zh-CN" altLang="en-US" dirty="0">
              <a:latin typeface="微软雅黑" panose="020B0503020204020204" pitchFamily="34" charset="-122"/>
              <a:ea typeface="微软雅黑" panose="020B0503020204020204" pitchFamily="34" charset="-122"/>
            </a:endParaRPr>
          </a:p>
        </p:txBody>
      </p:sp>
      <p:pic>
        <p:nvPicPr>
          <p:cNvPr id="3" name="图片 2"/>
          <p:cNvPicPr>
            <a:picLocks noChangeAspect="1"/>
          </p:cNvPicPr>
          <p:nvPr/>
        </p:nvPicPr>
        <p:blipFill>
          <a:blip r:embed="rId2"/>
          <a:stretch>
            <a:fillRect/>
          </a:stretch>
        </p:blipFill>
        <p:spPr>
          <a:xfrm>
            <a:off x="345190" y="3437160"/>
            <a:ext cx="6968191" cy="3188228"/>
          </a:xfrm>
          <a:prstGeom prst="rect">
            <a:avLst/>
          </a:prstGeom>
          <a:ln>
            <a:noFill/>
          </a:ln>
          <a:effectLst>
            <a:outerShdw blurRad="292100" dist="139700" dir="2700000" algn="tl" rotWithShape="0">
              <a:srgbClr val="333333">
                <a:alpha val="65000"/>
              </a:srgbClr>
            </a:outerShdw>
          </a:effectLst>
        </p:spPr>
      </p:pic>
      <p:pic>
        <p:nvPicPr>
          <p:cNvPr id="5" name="图片 4"/>
          <p:cNvPicPr>
            <a:picLocks noChangeAspect="1"/>
          </p:cNvPicPr>
          <p:nvPr/>
        </p:nvPicPr>
        <p:blipFill>
          <a:blip r:embed="rId3"/>
          <a:stretch>
            <a:fillRect/>
          </a:stretch>
        </p:blipFill>
        <p:spPr>
          <a:xfrm>
            <a:off x="5601739" y="2346087"/>
            <a:ext cx="6285461" cy="230739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 xmlns:p14="http://schemas.microsoft.com/office/powerpoint/2010/main" val="2633329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330740" y="365125"/>
            <a:ext cx="11023060" cy="773011"/>
          </a:xfrm>
        </p:spPr>
        <p:txBody>
          <a:bodyPr>
            <a:normAutofit/>
          </a:bodyPr>
          <a:lstStyle/>
          <a:p>
            <a:r>
              <a:rPr lang="zh-CN" altLang="en-US" sz="3200" dirty="0">
                <a:latin typeface="微软雅黑" panose="020B0503020204020204" pitchFamily="34" charset="-122"/>
                <a:ea typeface="微软雅黑" panose="020B0503020204020204" pitchFamily="34" charset="-122"/>
              </a:rPr>
              <a:t>学生端操作</a:t>
            </a:r>
            <a:r>
              <a:rPr lang="en-US" altLang="zh-CN" sz="3200" dirty="0" smtClean="0">
                <a:latin typeface="微软雅黑" panose="020B0503020204020204" pitchFamily="34" charset="-122"/>
                <a:ea typeface="微软雅黑" panose="020B0503020204020204" pitchFamily="34" charset="-122"/>
              </a:rPr>
              <a:t>-4 </a:t>
            </a:r>
            <a:r>
              <a:rPr lang="en-US" altLang="zh-CN" sz="3200" dirty="0">
                <a:latin typeface="微软雅黑" panose="020B0503020204020204" pitchFamily="34" charset="-122"/>
                <a:ea typeface="微软雅黑" panose="020B0503020204020204" pitchFamily="34" charset="-122"/>
              </a:rPr>
              <a:t>– </a:t>
            </a:r>
            <a:r>
              <a:rPr lang="zh-CN" altLang="en-US" sz="3200" dirty="0">
                <a:latin typeface="微软雅黑" panose="020B0503020204020204" pitchFamily="34" charset="-122"/>
                <a:ea typeface="微软雅黑" panose="020B0503020204020204" pitchFamily="34" charset="-122"/>
              </a:rPr>
              <a:t>返回交稿页面</a:t>
            </a:r>
          </a:p>
        </p:txBody>
      </p:sp>
      <p:sp>
        <p:nvSpPr>
          <p:cNvPr id="8" name="文本框 7"/>
          <p:cNvSpPr txBox="1"/>
          <p:nvPr/>
        </p:nvSpPr>
        <p:spPr>
          <a:xfrm>
            <a:off x="573932" y="1361872"/>
            <a:ext cx="11050621" cy="812530"/>
          </a:xfrm>
          <a:prstGeom prst="rect">
            <a:avLst/>
          </a:prstGeom>
          <a:noFill/>
        </p:spPr>
        <p:txBody>
          <a:bodyPr wrap="square" rtlCol="0">
            <a:spAutoFit/>
          </a:bodyPr>
          <a:lstStyle/>
          <a:p>
            <a:pPr>
              <a:lnSpc>
                <a:spcPct val="130000"/>
              </a:lnSpc>
            </a:pPr>
            <a:r>
              <a:rPr lang="zh-CN" altLang="en-US" dirty="0">
                <a:latin typeface="微软雅黑" panose="020B0503020204020204" pitchFamily="34" charset="-122"/>
                <a:ea typeface="微软雅黑" panose="020B0503020204020204" pitchFamily="34" charset="-122"/>
              </a:rPr>
              <a:t>维普支付成功后</a:t>
            </a:r>
            <a:r>
              <a:rPr lang="zh-CN" altLang="en-US" dirty="0" smtClean="0">
                <a:latin typeface="微软雅黑" panose="020B0503020204020204" pitchFamily="34" charset="-122"/>
                <a:ea typeface="微软雅黑" panose="020B0503020204020204" pitchFamily="34" charset="-122"/>
              </a:rPr>
              <a:t>，即可以</a:t>
            </a:r>
            <a:r>
              <a:rPr lang="zh-CN" altLang="en-US" dirty="0">
                <a:latin typeface="微软雅黑" panose="020B0503020204020204" pitchFamily="34" charset="-122"/>
                <a:ea typeface="微软雅黑" panose="020B0503020204020204" pitchFamily="34" charset="-122"/>
              </a:rPr>
              <a:t>关闭维普页面，返回奥</a:t>
            </a:r>
            <a:r>
              <a:rPr lang="zh-CN" altLang="en-US" dirty="0" smtClean="0">
                <a:latin typeface="微软雅黑" panose="020B0503020204020204" pitchFamily="34" charset="-122"/>
                <a:ea typeface="微软雅黑" panose="020B0503020204020204" pitchFamily="34" charset="-122"/>
              </a:rPr>
              <a:t>鹏交稿</a:t>
            </a:r>
            <a:r>
              <a:rPr lang="zh-CN" altLang="en-US" dirty="0">
                <a:latin typeface="微软雅黑" panose="020B0503020204020204" pitchFamily="34" charset="-122"/>
                <a:ea typeface="微软雅黑" panose="020B0503020204020204" pitchFamily="34" charset="-122"/>
              </a:rPr>
              <a:t>页面了。关闭“交稿弹窗”，会发现当前稿件处于检测中。</a:t>
            </a:r>
          </a:p>
        </p:txBody>
      </p:sp>
      <p:sp>
        <p:nvSpPr>
          <p:cNvPr id="9" name="右箭头 8"/>
          <p:cNvSpPr/>
          <p:nvPr/>
        </p:nvSpPr>
        <p:spPr>
          <a:xfrm>
            <a:off x="6186791" y="4075890"/>
            <a:ext cx="554477" cy="418289"/>
          </a:xfrm>
          <a:prstGeom prst="rightArrow">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zh-CN" altLang="en-US"/>
          </a:p>
        </p:txBody>
      </p:sp>
      <p:pic>
        <p:nvPicPr>
          <p:cNvPr id="2" name="图片 1"/>
          <p:cNvPicPr>
            <a:picLocks noChangeAspect="1"/>
          </p:cNvPicPr>
          <p:nvPr/>
        </p:nvPicPr>
        <p:blipFill>
          <a:blip r:embed="rId2"/>
          <a:stretch>
            <a:fillRect/>
          </a:stretch>
        </p:blipFill>
        <p:spPr>
          <a:xfrm>
            <a:off x="251602" y="3001474"/>
            <a:ext cx="5804964" cy="2611386"/>
          </a:xfrm>
          <a:prstGeom prst="rect">
            <a:avLst/>
          </a:prstGeom>
          <a:ln w="38100" cap="sq">
            <a:solidFill>
              <a:schemeClr val="accent1"/>
            </a:solidFill>
            <a:prstDash val="solid"/>
            <a:miter lim="800000"/>
          </a:ln>
          <a:effectLst>
            <a:outerShdw blurRad="50800" dist="38100" dir="2700000" algn="tl" rotWithShape="0">
              <a:srgbClr val="000000">
                <a:alpha val="43000"/>
              </a:srgbClr>
            </a:outerShdw>
          </a:effectLst>
        </p:spPr>
      </p:pic>
      <p:pic>
        <p:nvPicPr>
          <p:cNvPr id="5" name="图片 4"/>
          <p:cNvPicPr>
            <a:picLocks noChangeAspect="1"/>
          </p:cNvPicPr>
          <p:nvPr/>
        </p:nvPicPr>
        <p:blipFill>
          <a:blip r:embed="rId3"/>
          <a:stretch>
            <a:fillRect/>
          </a:stretch>
        </p:blipFill>
        <p:spPr>
          <a:xfrm>
            <a:off x="6898024" y="2694515"/>
            <a:ext cx="4609797" cy="3144614"/>
          </a:xfrm>
          <a:prstGeom prst="rect">
            <a:avLst/>
          </a:prstGeom>
          <a:ln w="38100" cap="sq">
            <a:solidFill>
              <a:schemeClr val="accent1"/>
            </a:solidFill>
            <a:prstDash val="solid"/>
            <a:miter lim="800000"/>
          </a:ln>
          <a:effectLst>
            <a:outerShdw blurRad="50800" dist="38100" dir="2700000" algn="tl" rotWithShape="0">
              <a:srgbClr val="000000">
                <a:alpha val="43000"/>
              </a:srgbClr>
            </a:outerShdw>
          </a:effectLst>
        </p:spPr>
      </p:pic>
      <p:sp>
        <p:nvSpPr>
          <p:cNvPr id="7" name="文本框 6"/>
          <p:cNvSpPr txBox="1"/>
          <p:nvPr/>
        </p:nvSpPr>
        <p:spPr>
          <a:xfrm>
            <a:off x="6999317" y="2984270"/>
            <a:ext cx="4505498" cy="1695795"/>
          </a:xfrm>
          <a:prstGeom prst="rect">
            <a:avLst/>
          </a:prstGeom>
          <a:solidFill>
            <a:schemeClr val="bg1"/>
          </a:solidFill>
        </p:spPr>
        <p:txBody>
          <a:bodyPr wrap="square" rtlCol="0">
            <a:noAutofit/>
          </a:bodyPr>
          <a:lstStyle/>
          <a:p>
            <a:pPr>
              <a:lnSpc>
                <a:spcPct val="130000"/>
              </a:lnSpc>
            </a:pPr>
            <a:r>
              <a:rPr lang="zh-CN" altLang="zh-CN" sz="1000" dirty="0">
                <a:latin typeface="微软雅黑" panose="020B0503020204020204" pitchFamily="34" charset="-122"/>
                <a:ea typeface="微软雅黑" panose="020B0503020204020204" pitchFamily="34" charset="-122"/>
              </a:rPr>
              <a:t>从</a:t>
            </a:r>
            <a:r>
              <a:rPr lang="en-US" altLang="zh-CN" sz="1000" dirty="0">
                <a:latin typeface="微软雅黑" panose="020B0503020204020204" pitchFamily="34" charset="-122"/>
                <a:ea typeface="微软雅黑" panose="020B0503020204020204" pitchFamily="34" charset="-122"/>
              </a:rPr>
              <a:t>2112</a:t>
            </a:r>
            <a:r>
              <a:rPr lang="zh-CN" altLang="zh-CN" sz="1000" dirty="0">
                <a:latin typeface="微软雅黑" panose="020B0503020204020204" pitchFamily="34" charset="-122"/>
                <a:ea typeface="微软雅黑" panose="020B0503020204020204" pitchFamily="34" charset="-122"/>
              </a:rPr>
              <a:t>批次本科毕业设计（论文）开始，维普查重检测系统嵌入奥鹏学习平台，本科学生毕业设计（论文）的查重检测工作可在初稿及终稿稿件提交时完成。每名本科学生在初稿环节及终稿环节分别有一次免费查重检测机会，学院以红包的形式按写作环节分配到学生账号内。只有在学习平台进行查重检测的报告可作为判定查重检测结果的依据，不接受其他任何形式的查重检测报告。在初稿及终稿环节中，未在奥鹏学习平台进行查重检测者或查重检测结果未达到《东北大学高等学历继续教育本科毕业设计（论文）工作规范》要求者，该环节写作成绩按不及格处理。</a:t>
            </a:r>
          </a:p>
          <a:p>
            <a:pPr>
              <a:lnSpc>
                <a:spcPct val="130000"/>
              </a:lnSpc>
            </a:pPr>
            <a:endParaRPr lang="zh-CN" altLang="en-US" sz="1000" dirty="0">
              <a:latin typeface="微软雅黑" panose="020B0503020204020204" pitchFamily="34" charset="-122"/>
              <a:ea typeface="微软雅黑" panose="020B0503020204020204" pitchFamily="34" charset="-122"/>
            </a:endParaRPr>
          </a:p>
        </p:txBody>
      </p:sp>
    </p:spTree>
    <p:extLst>
      <p:ext uri="{BB962C8B-B14F-4D97-AF65-F5344CB8AC3E}">
        <p14:creationId xmlns="" xmlns:p14="http://schemas.microsoft.com/office/powerpoint/2010/main" val="201566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330740" y="365125"/>
            <a:ext cx="11023060" cy="773011"/>
          </a:xfrm>
        </p:spPr>
        <p:txBody>
          <a:bodyPr>
            <a:normAutofit/>
          </a:bodyPr>
          <a:lstStyle/>
          <a:p>
            <a:r>
              <a:rPr lang="zh-CN" altLang="en-US" sz="3200" dirty="0">
                <a:latin typeface="微软雅黑" panose="020B0503020204020204" pitchFamily="34" charset="-122"/>
                <a:ea typeface="微软雅黑" panose="020B0503020204020204" pitchFamily="34" charset="-122"/>
              </a:rPr>
              <a:t>学生端操作</a:t>
            </a:r>
            <a:r>
              <a:rPr lang="en-US" altLang="zh-CN" sz="3200" dirty="0" smtClean="0">
                <a:latin typeface="微软雅黑" panose="020B0503020204020204" pitchFamily="34" charset="-122"/>
                <a:ea typeface="微软雅黑" panose="020B0503020204020204" pitchFamily="34" charset="-122"/>
              </a:rPr>
              <a:t>-5 </a:t>
            </a:r>
            <a:r>
              <a:rPr lang="en-US" altLang="zh-CN" sz="3200" dirty="0">
                <a:latin typeface="微软雅黑" panose="020B0503020204020204" pitchFamily="34" charset="-122"/>
                <a:ea typeface="微软雅黑" panose="020B0503020204020204" pitchFamily="34" charset="-122"/>
              </a:rPr>
              <a:t>– </a:t>
            </a:r>
            <a:r>
              <a:rPr lang="zh-CN" altLang="en-US" sz="3200" dirty="0">
                <a:latin typeface="微软雅黑" panose="020B0503020204020204" pitchFamily="34" charset="-122"/>
                <a:ea typeface="微软雅黑" panose="020B0503020204020204" pitchFamily="34" charset="-122"/>
              </a:rPr>
              <a:t>查看查重结果</a:t>
            </a:r>
          </a:p>
        </p:txBody>
      </p:sp>
      <p:sp>
        <p:nvSpPr>
          <p:cNvPr id="8" name="文本框 7"/>
          <p:cNvSpPr txBox="1"/>
          <p:nvPr/>
        </p:nvSpPr>
        <p:spPr>
          <a:xfrm>
            <a:off x="573932" y="1361872"/>
            <a:ext cx="11050621" cy="777457"/>
          </a:xfrm>
          <a:prstGeom prst="rect">
            <a:avLst/>
          </a:prstGeom>
          <a:noFill/>
        </p:spPr>
        <p:txBody>
          <a:bodyPr wrap="square" rtlCol="0">
            <a:spAutoFit/>
          </a:bodyPr>
          <a:lstStyle/>
          <a:p>
            <a:pPr>
              <a:lnSpc>
                <a:spcPct val="130000"/>
              </a:lnSpc>
            </a:pPr>
            <a:r>
              <a:rPr lang="zh-CN" altLang="en-US" dirty="0">
                <a:latin typeface="微软雅黑" panose="020B0503020204020204" pitchFamily="34" charset="-122"/>
                <a:ea typeface="微软雅黑" panose="020B0503020204020204" pitchFamily="34" charset="-122"/>
              </a:rPr>
              <a:t>约</a:t>
            </a:r>
            <a:r>
              <a:rPr lang="en-US" altLang="zh-CN" dirty="0">
                <a:latin typeface="微软雅黑" panose="020B0503020204020204" pitchFamily="34" charset="-122"/>
                <a:ea typeface="微软雅黑" panose="020B0503020204020204" pitchFamily="34" charset="-122"/>
              </a:rPr>
              <a:t>10</a:t>
            </a:r>
            <a:r>
              <a:rPr lang="zh-CN" altLang="en-US" dirty="0">
                <a:latin typeface="微软雅黑" panose="020B0503020204020204" pitchFamily="34" charset="-122"/>
                <a:ea typeface="微软雅黑" panose="020B0503020204020204" pitchFamily="34" charset="-122"/>
              </a:rPr>
              <a:t>分钟左右，刷新当前页面，如果“上传”按钮变成了</a:t>
            </a:r>
            <a:r>
              <a:rPr lang="zh-CN" altLang="en-US" dirty="0" smtClean="0">
                <a:latin typeface="微软雅黑" panose="020B0503020204020204" pitchFamily="34" charset="-122"/>
                <a:ea typeface="微软雅黑" panose="020B0503020204020204" pitchFamily="34" charset="-122"/>
              </a:rPr>
              <a:t>“重新上传”</a:t>
            </a:r>
            <a:r>
              <a:rPr lang="zh-CN" altLang="en-US" dirty="0">
                <a:latin typeface="微软雅黑" panose="020B0503020204020204" pitchFamily="34" charset="-122"/>
                <a:ea typeface="微软雅黑" panose="020B0503020204020204" pitchFamily="34" charset="-122"/>
              </a:rPr>
              <a:t>代表查重完毕，</a:t>
            </a:r>
            <a:r>
              <a:rPr lang="zh-CN" altLang="en-US" dirty="0" smtClean="0">
                <a:latin typeface="微软雅黑" panose="020B0503020204020204" pitchFamily="34" charset="-122"/>
                <a:ea typeface="微软雅黑" panose="020B0503020204020204" pitchFamily="34" charset="-122"/>
              </a:rPr>
              <a:t>可以通过“重新上传”</a:t>
            </a:r>
            <a:r>
              <a:rPr lang="zh-CN" altLang="en-US" dirty="0">
                <a:latin typeface="微软雅黑" panose="020B0503020204020204" pitchFamily="34" charset="-122"/>
                <a:ea typeface="微软雅黑" panose="020B0503020204020204" pitchFamily="34" charset="-122"/>
              </a:rPr>
              <a:t>按钮查看具体的查重结果</a:t>
            </a:r>
            <a:r>
              <a:rPr lang="en-US" altLang="zh-CN" dirty="0">
                <a:latin typeface="微软雅黑" panose="020B0503020204020204" pitchFamily="34" charset="-122"/>
                <a:ea typeface="微软雅黑" panose="020B0503020204020204" pitchFamily="34" charset="-122"/>
              </a:rPr>
              <a:t>(</a:t>
            </a:r>
            <a:r>
              <a:rPr lang="zh-CN" altLang="en-US" dirty="0">
                <a:latin typeface="微软雅黑" panose="020B0503020204020204" pitchFamily="34" charset="-122"/>
                <a:ea typeface="微软雅黑" panose="020B0503020204020204" pitchFamily="34" charset="-122"/>
              </a:rPr>
              <a:t>里面会显示包括本次查重的所有历史查重结果）</a:t>
            </a:r>
            <a:r>
              <a:rPr lang="zh-CN" altLang="en-US" dirty="0" smtClean="0">
                <a:latin typeface="微软雅黑" panose="020B0503020204020204" pitchFamily="34" charset="-122"/>
                <a:ea typeface="微软雅黑" panose="020B0503020204020204" pitchFamily="34" charset="-122"/>
              </a:rPr>
              <a:t>。</a:t>
            </a:r>
            <a:endParaRPr lang="zh-CN" altLang="en-US" b="1" dirty="0">
              <a:solidFill>
                <a:srgbClr val="FF0000"/>
              </a:solidFill>
              <a:latin typeface="微软雅黑" panose="020B0503020204020204" pitchFamily="34" charset="-122"/>
              <a:ea typeface="微软雅黑" panose="020B0503020204020204" pitchFamily="34" charset="-122"/>
            </a:endParaRPr>
          </a:p>
        </p:txBody>
      </p:sp>
      <p:sp>
        <p:nvSpPr>
          <p:cNvPr id="9" name="右箭头 8"/>
          <p:cNvSpPr/>
          <p:nvPr/>
        </p:nvSpPr>
        <p:spPr>
          <a:xfrm>
            <a:off x="6429987" y="4075890"/>
            <a:ext cx="554477" cy="418289"/>
          </a:xfrm>
          <a:prstGeom prst="rightArrow">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zh-CN" altLang="en-US"/>
          </a:p>
        </p:txBody>
      </p:sp>
      <p:pic>
        <p:nvPicPr>
          <p:cNvPr id="3" name="图片 2"/>
          <p:cNvPicPr>
            <a:picLocks noChangeAspect="1"/>
          </p:cNvPicPr>
          <p:nvPr/>
        </p:nvPicPr>
        <p:blipFill>
          <a:blip r:embed="rId2"/>
          <a:stretch>
            <a:fillRect/>
          </a:stretch>
        </p:blipFill>
        <p:spPr>
          <a:xfrm>
            <a:off x="202050" y="2977336"/>
            <a:ext cx="6072289" cy="2741920"/>
          </a:xfrm>
          <a:prstGeom prst="rect">
            <a:avLst/>
          </a:prstGeom>
          <a:ln w="38100" cap="sq">
            <a:solidFill>
              <a:schemeClr val="accent1"/>
            </a:solidFill>
            <a:prstDash val="solid"/>
            <a:miter lim="800000"/>
          </a:ln>
          <a:effectLst>
            <a:outerShdw blurRad="50800" dist="38100" dir="2700000" algn="tl" rotWithShape="0">
              <a:srgbClr val="000000">
                <a:alpha val="43000"/>
              </a:srgbClr>
            </a:outerShdw>
          </a:effectLst>
        </p:spPr>
      </p:pic>
      <p:pic>
        <p:nvPicPr>
          <p:cNvPr id="6" name="图片 5"/>
          <p:cNvPicPr>
            <a:picLocks noChangeAspect="1"/>
          </p:cNvPicPr>
          <p:nvPr/>
        </p:nvPicPr>
        <p:blipFill>
          <a:blip r:embed="rId3"/>
          <a:stretch>
            <a:fillRect/>
          </a:stretch>
        </p:blipFill>
        <p:spPr>
          <a:xfrm>
            <a:off x="7162698" y="2898843"/>
            <a:ext cx="4675541" cy="3051343"/>
          </a:xfrm>
          <a:prstGeom prst="rect">
            <a:avLst/>
          </a:prstGeom>
          <a:ln w="38100" cap="sq">
            <a:solidFill>
              <a:schemeClr val="accent1"/>
            </a:solidFill>
            <a:prstDash val="solid"/>
            <a:miter lim="800000"/>
          </a:ln>
          <a:effectLst>
            <a:outerShdw blurRad="50800" dist="38100" dir="2700000" algn="tl" rotWithShape="0">
              <a:srgbClr val="000000">
                <a:alpha val="43000"/>
              </a:srgbClr>
            </a:outerShdw>
          </a:effectLst>
        </p:spPr>
      </p:pic>
      <p:sp>
        <p:nvSpPr>
          <p:cNvPr id="7" name="文本框 6"/>
          <p:cNvSpPr txBox="1"/>
          <p:nvPr/>
        </p:nvSpPr>
        <p:spPr>
          <a:xfrm>
            <a:off x="7190510" y="3142211"/>
            <a:ext cx="4588626" cy="1645919"/>
          </a:xfrm>
          <a:prstGeom prst="rect">
            <a:avLst/>
          </a:prstGeom>
          <a:solidFill>
            <a:schemeClr val="bg1"/>
          </a:solidFill>
        </p:spPr>
        <p:txBody>
          <a:bodyPr wrap="square" rtlCol="0">
            <a:noAutofit/>
          </a:bodyPr>
          <a:lstStyle/>
          <a:p>
            <a:pPr>
              <a:lnSpc>
                <a:spcPct val="130000"/>
              </a:lnSpc>
            </a:pPr>
            <a:r>
              <a:rPr lang="zh-CN" altLang="zh-CN" sz="900" dirty="0">
                <a:latin typeface="微软雅黑" panose="020B0503020204020204" pitchFamily="34" charset="-122"/>
                <a:ea typeface="微软雅黑" panose="020B0503020204020204" pitchFamily="34" charset="-122"/>
              </a:rPr>
              <a:t>从</a:t>
            </a:r>
            <a:r>
              <a:rPr lang="en-US" altLang="zh-CN" sz="900" dirty="0">
                <a:latin typeface="微软雅黑" panose="020B0503020204020204" pitchFamily="34" charset="-122"/>
                <a:ea typeface="微软雅黑" panose="020B0503020204020204" pitchFamily="34" charset="-122"/>
              </a:rPr>
              <a:t>2112</a:t>
            </a:r>
            <a:r>
              <a:rPr lang="zh-CN" altLang="zh-CN" sz="900" dirty="0">
                <a:latin typeface="微软雅黑" panose="020B0503020204020204" pitchFamily="34" charset="-122"/>
                <a:ea typeface="微软雅黑" panose="020B0503020204020204" pitchFamily="34" charset="-122"/>
              </a:rPr>
              <a:t>批次本科毕业设计（论文）开始，维普查重检测系统嵌入奥鹏学习平台，本科学生毕业设计（论文）的查重检测工作可在初稿及终稿稿件提交时完成。每名本科学生在初稿环节及终稿环节分别有一次免费查重检测机会，学院以红包的形式按写作环节分配到学生账号内。只有在学习平台进行查重检测的报告可作为判定查重检测结果的依据，不接受其他任何形式的查重检测报告。在初稿及终稿环节中，未在奥鹏学习平台进行查重检测者或查重检测结果未达到《东北大学高等学历继续教育本科毕业设计（论文）工作规范》要求者，该环节写作成绩按不及格处理。</a:t>
            </a:r>
          </a:p>
          <a:p>
            <a:pPr>
              <a:lnSpc>
                <a:spcPct val="130000"/>
              </a:lnSpc>
            </a:pPr>
            <a:endParaRPr lang="zh-CN" altLang="en-US" sz="900" dirty="0">
              <a:latin typeface="微软雅黑" panose="020B0503020204020204" pitchFamily="34" charset="-122"/>
              <a:ea typeface="微软雅黑" panose="020B0503020204020204" pitchFamily="34" charset="-122"/>
            </a:endParaRPr>
          </a:p>
        </p:txBody>
      </p:sp>
      <p:sp>
        <p:nvSpPr>
          <p:cNvPr id="11" name="TextBox 10"/>
          <p:cNvSpPr txBox="1"/>
          <p:nvPr/>
        </p:nvSpPr>
        <p:spPr>
          <a:xfrm>
            <a:off x="483636" y="2221086"/>
            <a:ext cx="10955694" cy="646331"/>
          </a:xfrm>
          <a:prstGeom prst="rect">
            <a:avLst/>
          </a:prstGeom>
          <a:noFill/>
        </p:spPr>
        <p:txBody>
          <a:bodyPr wrap="square" rtlCol="0">
            <a:spAutoFit/>
          </a:bodyPr>
          <a:lstStyle/>
          <a:p>
            <a:r>
              <a:rPr lang="zh-CN" altLang="en-US" b="1" dirty="0" smtClean="0">
                <a:solidFill>
                  <a:srgbClr val="FF0000"/>
                </a:solidFill>
                <a:latin typeface="微软雅黑" panose="020B0503020204020204" pitchFamily="34" charset="-122"/>
                <a:ea typeface="微软雅黑" panose="020B0503020204020204" pitchFamily="34" charset="-122"/>
              </a:rPr>
              <a:t>查重时，</a:t>
            </a:r>
            <a:r>
              <a:rPr lang="zh-CN" altLang="en-US" b="1" dirty="0" smtClean="0">
                <a:solidFill>
                  <a:srgbClr val="FF0000"/>
                </a:solidFill>
              </a:rPr>
              <a:t>平台自动获取学生稿件，</a:t>
            </a:r>
            <a:r>
              <a:rPr lang="zh-CN" altLang="en-US" b="1" dirty="0" smtClean="0">
                <a:solidFill>
                  <a:srgbClr val="FF0000"/>
                </a:solidFill>
              </a:rPr>
              <a:t>无需点击</a:t>
            </a:r>
            <a:r>
              <a:rPr lang="en-US" altLang="zh-CN" b="1" dirty="0" smtClean="0">
                <a:solidFill>
                  <a:srgbClr val="FF0000"/>
                </a:solidFill>
              </a:rPr>
              <a:t>【</a:t>
            </a:r>
            <a:r>
              <a:rPr lang="zh-CN" altLang="en-US" b="1" dirty="0" smtClean="0">
                <a:solidFill>
                  <a:srgbClr val="FF0000"/>
                </a:solidFill>
              </a:rPr>
              <a:t>重新上传</a:t>
            </a:r>
            <a:r>
              <a:rPr lang="en-US" altLang="zh-CN" b="1" dirty="0" smtClean="0">
                <a:solidFill>
                  <a:srgbClr val="FF0000"/>
                </a:solidFill>
              </a:rPr>
              <a:t>】</a:t>
            </a:r>
            <a:r>
              <a:rPr lang="zh-CN" altLang="en-US" b="1" smtClean="0">
                <a:solidFill>
                  <a:srgbClr val="FF0000"/>
                </a:solidFill>
              </a:rPr>
              <a:t>上</a:t>
            </a:r>
            <a:r>
              <a:rPr lang="zh-CN" altLang="en-US" b="1" dirty="0" smtClean="0">
                <a:solidFill>
                  <a:srgbClr val="FF0000"/>
                </a:solidFill>
              </a:rPr>
              <a:t>传稿件，否则会覆盖掉之前的稿件和查重</a:t>
            </a:r>
            <a:r>
              <a:rPr lang="zh-CN" altLang="en-US" b="1" dirty="0" smtClean="0">
                <a:solidFill>
                  <a:srgbClr val="FF0000"/>
                </a:solidFill>
              </a:rPr>
              <a:t>报告（平台只保留指导教师评阅前的最后一次提交记录）！！！</a:t>
            </a:r>
            <a:endParaRPr lang="zh-CN" altLang="en-US" dirty="0"/>
          </a:p>
        </p:txBody>
      </p:sp>
    </p:spTree>
    <p:extLst>
      <p:ext uri="{BB962C8B-B14F-4D97-AF65-F5344CB8AC3E}">
        <p14:creationId xmlns="" xmlns:p14="http://schemas.microsoft.com/office/powerpoint/2010/main" val="3681413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330740" y="365125"/>
            <a:ext cx="11023060" cy="773011"/>
          </a:xfrm>
        </p:spPr>
        <p:txBody>
          <a:bodyPr>
            <a:normAutofit/>
          </a:bodyPr>
          <a:lstStyle/>
          <a:p>
            <a:r>
              <a:rPr lang="zh-CN" altLang="en-US" sz="3200" dirty="0">
                <a:solidFill>
                  <a:srgbClr val="FF0000"/>
                </a:solidFill>
                <a:latin typeface="微软雅黑" panose="020B0503020204020204" pitchFamily="34" charset="-122"/>
                <a:ea typeface="微软雅黑" panose="020B0503020204020204" pitchFamily="34" charset="-122"/>
              </a:rPr>
              <a:t>注：学生端</a:t>
            </a:r>
            <a:r>
              <a:rPr lang="zh-CN" altLang="en-US" sz="3200" dirty="0" smtClean="0">
                <a:solidFill>
                  <a:srgbClr val="FF0000"/>
                </a:solidFill>
                <a:latin typeface="微软雅黑" panose="020B0503020204020204" pitchFamily="34" charset="-122"/>
                <a:ea typeface="微软雅黑" panose="020B0503020204020204" pitchFamily="34" charset="-122"/>
              </a:rPr>
              <a:t>操作</a:t>
            </a:r>
            <a:r>
              <a:rPr lang="en-US" altLang="zh-CN" sz="3200" dirty="0" smtClean="0">
                <a:solidFill>
                  <a:srgbClr val="FF0000"/>
                </a:solidFill>
                <a:latin typeface="微软雅黑" panose="020B0503020204020204" pitchFamily="34" charset="-122"/>
                <a:ea typeface="微软雅黑" panose="020B0503020204020204" pitchFamily="34" charset="-122"/>
              </a:rPr>
              <a:t>--</a:t>
            </a:r>
            <a:r>
              <a:rPr lang="zh-CN" altLang="en-US" sz="3200" dirty="0" smtClean="0">
                <a:solidFill>
                  <a:srgbClr val="FF0000"/>
                </a:solidFill>
                <a:latin typeface="微软雅黑" panose="020B0503020204020204" pitchFamily="34" charset="-122"/>
                <a:ea typeface="微软雅黑" panose="020B0503020204020204" pitchFamily="34" charset="-122"/>
              </a:rPr>
              <a:t>查重</a:t>
            </a:r>
            <a:r>
              <a:rPr lang="zh-CN" altLang="en-US" sz="3200" dirty="0">
                <a:solidFill>
                  <a:srgbClr val="FF0000"/>
                </a:solidFill>
                <a:latin typeface="微软雅黑" panose="020B0503020204020204" pitchFamily="34" charset="-122"/>
                <a:ea typeface="微软雅黑" panose="020B0503020204020204" pitchFamily="34" charset="-122"/>
              </a:rPr>
              <a:t>意外</a:t>
            </a:r>
          </a:p>
        </p:txBody>
      </p:sp>
      <p:sp>
        <p:nvSpPr>
          <p:cNvPr id="8" name="文本框 7"/>
          <p:cNvSpPr txBox="1"/>
          <p:nvPr/>
        </p:nvSpPr>
        <p:spPr>
          <a:xfrm>
            <a:off x="573932" y="1361872"/>
            <a:ext cx="11050621" cy="812530"/>
          </a:xfrm>
          <a:prstGeom prst="rect">
            <a:avLst/>
          </a:prstGeom>
          <a:noFill/>
        </p:spPr>
        <p:txBody>
          <a:bodyPr wrap="square" rtlCol="0">
            <a:spAutoFit/>
          </a:bodyPr>
          <a:lstStyle/>
          <a:p>
            <a:pPr>
              <a:lnSpc>
                <a:spcPct val="130000"/>
              </a:lnSpc>
            </a:pPr>
            <a:r>
              <a:rPr lang="zh-CN" altLang="en-US" dirty="0">
                <a:solidFill>
                  <a:srgbClr val="FF0000"/>
                </a:solidFill>
                <a:latin typeface="微软雅黑" panose="020B0503020204020204" pitchFamily="34" charset="-122"/>
                <a:ea typeface="微软雅黑" panose="020B0503020204020204" pitchFamily="34" charset="-122"/>
              </a:rPr>
              <a:t>注意：如果遇到维普查重失败、支付失败等意外情况，请等待</a:t>
            </a:r>
            <a:r>
              <a:rPr lang="en-US" altLang="zh-CN" dirty="0">
                <a:solidFill>
                  <a:srgbClr val="FF0000"/>
                </a:solidFill>
                <a:latin typeface="微软雅黑" panose="020B0503020204020204" pitchFamily="34" charset="-122"/>
                <a:ea typeface="微软雅黑" panose="020B0503020204020204" pitchFamily="34" charset="-122"/>
              </a:rPr>
              <a:t>1</a:t>
            </a:r>
            <a:r>
              <a:rPr lang="zh-CN" altLang="en-US" dirty="0">
                <a:solidFill>
                  <a:srgbClr val="FF0000"/>
                </a:solidFill>
                <a:latin typeface="微软雅黑" panose="020B0503020204020204" pitchFamily="34" charset="-122"/>
                <a:ea typeface="微软雅黑" panose="020B0503020204020204" pitchFamily="34" charset="-122"/>
              </a:rPr>
              <a:t>小时左右，直到“检测中”的按钮变为“重新上传”</a:t>
            </a:r>
            <a:r>
              <a:rPr lang="zh-CN" altLang="en-US" dirty="0" smtClean="0">
                <a:solidFill>
                  <a:srgbClr val="FF0000"/>
                </a:solidFill>
                <a:latin typeface="微软雅黑" panose="020B0503020204020204" pitchFamily="34" charset="-122"/>
                <a:ea typeface="微软雅黑" panose="020B0503020204020204" pitchFamily="34" charset="-122"/>
              </a:rPr>
              <a:t>，即可以</a:t>
            </a:r>
            <a:r>
              <a:rPr lang="zh-CN" altLang="en-US" dirty="0">
                <a:solidFill>
                  <a:srgbClr val="FF0000"/>
                </a:solidFill>
                <a:latin typeface="微软雅黑" panose="020B0503020204020204" pitchFamily="34" charset="-122"/>
                <a:ea typeface="微软雅黑" panose="020B0503020204020204" pitchFamily="34" charset="-122"/>
              </a:rPr>
              <a:t>重新交稿。</a:t>
            </a:r>
          </a:p>
        </p:txBody>
      </p:sp>
      <p:pic>
        <p:nvPicPr>
          <p:cNvPr id="3" name="图片 2"/>
          <p:cNvPicPr>
            <a:picLocks noChangeAspect="1"/>
          </p:cNvPicPr>
          <p:nvPr/>
        </p:nvPicPr>
        <p:blipFill>
          <a:blip r:embed="rId2"/>
          <a:stretch>
            <a:fillRect/>
          </a:stretch>
        </p:blipFill>
        <p:spPr>
          <a:xfrm>
            <a:off x="577173" y="3064212"/>
            <a:ext cx="6134101" cy="2198452"/>
          </a:xfrm>
          <a:prstGeom prst="rect">
            <a:avLst/>
          </a:prstGeom>
          <a:solidFill>
            <a:srgbClr val="FF0000"/>
          </a:solidFill>
          <a:ln w="38100" cap="sq">
            <a:solidFill>
              <a:srgbClr val="FF0000"/>
            </a:solidFill>
            <a:prstDash val="solid"/>
            <a:miter lim="800000"/>
          </a:ln>
          <a:effectLst>
            <a:outerShdw blurRad="50800" dist="38100" dir="2700000" algn="tl" rotWithShape="0">
              <a:srgbClr val="000000">
                <a:alpha val="43000"/>
              </a:srgbClr>
            </a:outerShdw>
          </a:effectLst>
        </p:spPr>
      </p:pic>
      <p:pic>
        <p:nvPicPr>
          <p:cNvPr id="6" name="图片 5"/>
          <p:cNvPicPr>
            <a:picLocks noChangeAspect="1"/>
          </p:cNvPicPr>
          <p:nvPr/>
        </p:nvPicPr>
        <p:blipFill>
          <a:blip r:embed="rId3"/>
          <a:srcRect t="61903"/>
          <a:stretch>
            <a:fillRect/>
          </a:stretch>
        </p:blipFill>
        <p:spPr>
          <a:xfrm>
            <a:off x="7529970" y="3592285"/>
            <a:ext cx="4395444" cy="1102551"/>
          </a:xfrm>
          <a:prstGeom prst="rect">
            <a:avLst/>
          </a:prstGeom>
          <a:solidFill>
            <a:srgbClr val="FF0000"/>
          </a:solidFill>
          <a:ln w="38100" cap="sq">
            <a:solidFill>
              <a:srgbClr val="FF0000"/>
            </a:solidFill>
            <a:prstDash val="solid"/>
            <a:miter lim="800000"/>
          </a:ln>
          <a:effectLst>
            <a:outerShdw blurRad="50800" dist="38100" dir="2700000" algn="tl" rotWithShape="0">
              <a:srgbClr val="000000">
                <a:alpha val="43000"/>
              </a:srgbClr>
            </a:outerShdw>
          </a:effectLst>
        </p:spPr>
      </p:pic>
      <p:sp>
        <p:nvSpPr>
          <p:cNvPr id="10" name="右箭头 9"/>
          <p:cNvSpPr/>
          <p:nvPr/>
        </p:nvSpPr>
        <p:spPr>
          <a:xfrm>
            <a:off x="6838544" y="3988341"/>
            <a:ext cx="554477" cy="418289"/>
          </a:xfrm>
          <a:prstGeom prst="righ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zh-CN" altLang="en-US"/>
          </a:p>
        </p:txBody>
      </p:sp>
    </p:spTree>
    <p:extLst>
      <p:ext uri="{BB962C8B-B14F-4D97-AF65-F5344CB8AC3E}">
        <p14:creationId xmlns="" xmlns:p14="http://schemas.microsoft.com/office/powerpoint/2010/main" val="2525603175"/>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501</TotalTime>
  <Words>781</Words>
  <Application>Microsoft Office PowerPoint</Application>
  <PresentationFormat>自定义</PresentationFormat>
  <Paragraphs>18</Paragraphs>
  <Slides>7</Slides>
  <Notes>0</Notes>
  <HiddenSlides>0</HiddenSlides>
  <MMClips>0</MMClips>
  <ScaleCrop>false</ScaleCrop>
  <HeadingPairs>
    <vt:vector size="4" baseType="variant">
      <vt:variant>
        <vt:lpstr>主题</vt:lpstr>
      </vt:variant>
      <vt:variant>
        <vt:i4>1</vt:i4>
      </vt:variant>
      <vt:variant>
        <vt:lpstr>幻灯片标题</vt:lpstr>
      </vt:variant>
      <vt:variant>
        <vt:i4>7</vt:i4>
      </vt:variant>
    </vt:vector>
  </HeadingPairs>
  <TitlesOfParts>
    <vt:vector size="8" baseType="lpstr">
      <vt:lpstr>Office 主题​​</vt:lpstr>
      <vt:lpstr>维普检测系统嵌入奥鹏学习平台的查重操作指南  (学生端）</vt:lpstr>
      <vt:lpstr>学生端操作 – 1 – 选择对应环节</vt:lpstr>
      <vt:lpstr>学生端操作-2 – 上传稿件</vt:lpstr>
      <vt:lpstr>学生端操作-3 – 跳转维普查重</vt:lpstr>
      <vt:lpstr>学生端操作-4 – 返回交稿页面</vt:lpstr>
      <vt:lpstr>学生端操作-5 – 查看查重结果</vt:lpstr>
      <vt:lpstr>注：学生端操作--查重意外</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Dong Hongtao</dc:creator>
  <cp:lastModifiedBy>lenomo</cp:lastModifiedBy>
  <cp:revision>37</cp:revision>
  <dcterms:created xsi:type="dcterms:W3CDTF">2021-01-11T02:22:51Z</dcterms:created>
  <dcterms:modified xsi:type="dcterms:W3CDTF">2022-02-28T02:57:39Z</dcterms:modified>
</cp:coreProperties>
</file>